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0" r:id="rId4"/>
    <p:sldId id="261" r:id="rId5"/>
    <p:sldId id="264" r:id="rId6"/>
    <p:sldId id="265" r:id="rId7"/>
    <p:sldId id="262" r:id="rId8"/>
    <p:sldId id="266" r:id="rId9"/>
    <p:sldId id="267" r:id="rId10"/>
    <p:sldId id="258" r:id="rId11"/>
    <p:sldId id="268" r:id="rId12"/>
    <p:sldId id="259" r:id="rId13"/>
    <p:sldId id="263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ofyjvfiCk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4637" y="849085"/>
            <a:ext cx="7315200" cy="1928078"/>
          </a:xfrm>
        </p:spPr>
        <p:txBody>
          <a:bodyPr>
            <a:normAutofit/>
          </a:bodyPr>
          <a:lstStyle/>
          <a:p>
            <a:r>
              <a:rPr lang="pt-BR" sz="6600" dirty="0" smtClean="0"/>
              <a:t>Simulação 3D com </a:t>
            </a:r>
            <a:r>
              <a:rPr lang="pt-BR" sz="6600" dirty="0" err="1" smtClean="0"/>
              <a:t>Vpython</a:t>
            </a:r>
            <a:r>
              <a:rPr lang="pt-BR" sz="6600" dirty="0" smtClean="0"/>
              <a:t> e </a:t>
            </a:r>
            <a:r>
              <a:rPr lang="pt-BR" sz="6600" dirty="0" err="1" smtClean="0"/>
              <a:t>OpenCV</a:t>
            </a:r>
            <a:endParaRPr lang="pt-BR" sz="6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" y="2902141"/>
            <a:ext cx="3076331" cy="300857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043" y="2902141"/>
            <a:ext cx="4047172" cy="299273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790" y="963114"/>
            <a:ext cx="2019300" cy="226695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9334665" y="3631474"/>
            <a:ext cx="32526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Processamento digital de Imagens</a:t>
            </a:r>
          </a:p>
          <a:p>
            <a:pPr algn="ctr"/>
            <a:endParaRPr lang="pt-BR" dirty="0" smtClean="0"/>
          </a:p>
          <a:p>
            <a:r>
              <a:rPr lang="pt-BR" dirty="0" smtClean="0"/>
              <a:t>Aluno: Samuel Amico Fidelis</a:t>
            </a:r>
          </a:p>
          <a:p>
            <a:r>
              <a:rPr lang="pt-BR" dirty="0"/>
              <a:t>s</a:t>
            </a:r>
            <a:r>
              <a:rPr lang="pt-BR" dirty="0" smtClean="0"/>
              <a:t>amuelamico.github.io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705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Viola-Jones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30079" y="770708"/>
            <a:ext cx="7315200" cy="1412748"/>
          </a:xfrm>
        </p:spPr>
        <p:txBody>
          <a:bodyPr/>
          <a:lstStyle/>
          <a:p>
            <a:r>
              <a:rPr lang="pt-BR" dirty="0" smtClean="0"/>
              <a:t>“ É </a:t>
            </a:r>
            <a:r>
              <a:rPr lang="pt-BR" dirty="0"/>
              <a:t>uma abordagem baseada em aprendizado de máquina em que a função de cascata é treinada a partir de muitas imagens positivas e negativas. É então usado para detectar objetos em outras </a:t>
            </a:r>
            <a:r>
              <a:rPr lang="pt-BR" dirty="0" smtClean="0"/>
              <a:t>imagens “ 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761" y="2403566"/>
            <a:ext cx="5707698" cy="321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8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Código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83" y="920509"/>
            <a:ext cx="6818925" cy="5007838"/>
          </a:xfrm>
        </p:spPr>
      </p:pic>
    </p:spTree>
    <p:extLst>
      <p:ext uri="{BB962C8B-B14F-4D97-AF65-F5344CB8AC3E}">
        <p14:creationId xmlns:p14="http://schemas.microsoft.com/office/powerpoint/2010/main" val="260173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Ponto central da câmera</a:t>
            </a:r>
            <a:endParaRPr lang="pt-BR" dirty="0"/>
          </a:p>
        </p:txBody>
      </p:sp>
      <p:pic>
        <p:nvPicPr>
          <p:cNvPr id="4" name="Video 15_06_2019 20_20_4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11625" y="863600"/>
            <a:ext cx="6827838" cy="5121275"/>
          </a:xfrm>
        </p:spPr>
      </p:pic>
    </p:spTree>
    <p:extLst>
      <p:ext uri="{BB962C8B-B14F-4D97-AF65-F5344CB8AC3E}">
        <p14:creationId xmlns:p14="http://schemas.microsoft.com/office/powerpoint/2010/main" val="321171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2107" y="668165"/>
            <a:ext cx="2947482" cy="5575881"/>
          </a:xfrm>
        </p:spPr>
        <p:txBody>
          <a:bodyPr>
            <a:normAutofit/>
          </a:bodyPr>
          <a:lstStyle/>
          <a:p>
            <a:r>
              <a:rPr lang="pt-BR" dirty="0" smtClean="0"/>
              <a:t>Transformação de Informação do real à simulação</a:t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Dificuldades encontradas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21072" y="798794"/>
            <a:ext cx="7315200" cy="5712061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Converter as coordenadas das informações tanto do rastreamento da face. </a:t>
            </a:r>
          </a:p>
          <a:p>
            <a:r>
              <a:rPr lang="pt-BR" dirty="0" smtClean="0"/>
              <a:t>Passar a informação que algum controle (L,R,U,B) foi ativado sem contar que a mão vai e volta, e também sem detectar o </a:t>
            </a:r>
            <a:r>
              <a:rPr lang="pt-BR" dirty="0" err="1" smtClean="0"/>
              <a:t>Bottom</a:t>
            </a:r>
            <a:r>
              <a:rPr lang="pt-BR" dirty="0" smtClean="0"/>
              <a:t> toda hora.</a:t>
            </a:r>
          </a:p>
          <a:p>
            <a:r>
              <a:rPr lang="pt-BR" dirty="0" err="1" smtClean="0"/>
              <a:t>Delay</a:t>
            </a:r>
            <a:r>
              <a:rPr lang="pt-BR" dirty="0" smtClean="0"/>
              <a:t> na detecção da Face, para isso apenas a informação do centro foi deixada de </a:t>
            </a:r>
            <a:r>
              <a:rPr lang="pt-BR" dirty="0" err="1" smtClean="0"/>
              <a:t>standby</a:t>
            </a:r>
            <a:r>
              <a:rPr lang="pt-BR" dirty="0" smtClean="0"/>
              <a:t> por 3s a cada execução.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Saber controlar a câmera do jogo junto com o algoritmo de detecção</a:t>
            </a:r>
          </a:p>
          <a:p>
            <a:r>
              <a:rPr lang="pt-BR" dirty="0" smtClean="0"/>
              <a:t>Lentidão apresentada ao rodar todos os algoritmos juntos com a simulação aberta.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509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GITHUB: samuelamico.github.io</a:t>
            </a:r>
          </a:p>
          <a:p>
            <a:r>
              <a:rPr lang="pt-BR" dirty="0" err="1" smtClean="0"/>
              <a:t>Youtube</a:t>
            </a:r>
            <a:r>
              <a:rPr lang="pt-BR" dirty="0" smtClean="0"/>
              <a:t>: </a:t>
            </a:r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www.youtube.com/watch?v=PofyjvfiCks</a:t>
            </a:r>
            <a:r>
              <a:rPr lang="pt-BR" dirty="0" smtClean="0"/>
              <a:t> : </a:t>
            </a:r>
            <a:r>
              <a:rPr lang="pt-BR" dirty="0"/>
              <a:t>Jogo desenvolvido em PYTHON!</a:t>
            </a:r>
          </a:p>
          <a:p>
            <a:endParaRPr lang="pt-BR" dirty="0" smtClean="0"/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453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de Ambiente 3D</a:t>
            </a:r>
            <a:br>
              <a:rPr lang="pt-BR" dirty="0" smtClean="0"/>
            </a:br>
            <a:r>
              <a:rPr lang="pt-BR" dirty="0" smtClean="0"/>
              <a:t>com </a:t>
            </a:r>
            <a:r>
              <a:rPr lang="pt-BR" dirty="0" err="1" smtClean="0"/>
              <a:t>Vpython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6863" y="1666875"/>
            <a:ext cx="68389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4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VPython 18_06_2019 23_06_4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60783" y="862148"/>
            <a:ext cx="5931217" cy="4415201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2543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1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Lucas </a:t>
            </a:r>
            <a:r>
              <a:rPr lang="pt-BR" dirty="0" err="1" smtClean="0"/>
              <a:t>Kanade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78045" y="849085"/>
            <a:ext cx="7315200" cy="1700131"/>
          </a:xfrm>
        </p:spPr>
        <p:txBody>
          <a:bodyPr/>
          <a:lstStyle/>
          <a:p>
            <a:r>
              <a:rPr lang="pt-BR" dirty="0"/>
              <a:t>Fluxo óptico é o padrão de movimento aparente de objetos de imagem entre dois quadros consecutivos causados pelo movimento do objeto ou da câmera. É um campo vetorial 2D onde cada vetor é um vetor de deslocamento mostrando o movimento dos pontos do primeiro quadro ao segundo.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045" y="2784346"/>
            <a:ext cx="6931886" cy="309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5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Código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784" y="1347218"/>
            <a:ext cx="8790216" cy="4154419"/>
          </a:xfrm>
        </p:spPr>
      </p:pic>
    </p:spTree>
    <p:extLst>
      <p:ext uri="{BB962C8B-B14F-4D97-AF65-F5344CB8AC3E}">
        <p14:creationId xmlns:p14="http://schemas.microsoft.com/office/powerpoint/2010/main" val="308509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Código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39" y="102415"/>
            <a:ext cx="9212161" cy="6755585"/>
          </a:xfrm>
        </p:spPr>
      </p:pic>
    </p:spTree>
    <p:extLst>
      <p:ext uri="{BB962C8B-B14F-4D97-AF65-F5344CB8AC3E}">
        <p14:creationId xmlns:p14="http://schemas.microsoft.com/office/powerpoint/2010/main" val="165036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Controle LK</a:t>
            </a:r>
            <a:endParaRPr lang="pt-BR" dirty="0"/>
          </a:p>
        </p:txBody>
      </p:sp>
      <p:pic>
        <p:nvPicPr>
          <p:cNvPr id="6" name="img 15_06_2019 20_22_5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11625" y="863600"/>
            <a:ext cx="6827838" cy="5121275"/>
          </a:xfrm>
        </p:spPr>
      </p:pic>
    </p:spTree>
    <p:extLst>
      <p:ext uri="{BB962C8B-B14F-4D97-AF65-F5344CB8AC3E}">
        <p14:creationId xmlns:p14="http://schemas.microsoft.com/office/powerpoint/2010/main" val="392695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12731"/>
            <a:ext cx="2947482" cy="4601183"/>
          </a:xfrm>
        </p:spPr>
        <p:txBody>
          <a:bodyPr/>
          <a:lstStyle/>
          <a:p>
            <a:r>
              <a:rPr lang="pt-BR" dirty="0" smtClean="0"/>
              <a:t>Algoritmo </a:t>
            </a:r>
            <a:r>
              <a:rPr lang="pt-BR" dirty="0" err="1" smtClean="0"/>
              <a:t>Mean</a:t>
            </a:r>
            <a:r>
              <a:rPr lang="pt-BR" dirty="0" smtClean="0"/>
              <a:t>-Shift </a:t>
            </a:r>
            <a:r>
              <a:rPr lang="pt-BR" dirty="0" err="1" smtClean="0"/>
              <a:t>vs</a:t>
            </a:r>
            <a:r>
              <a:rPr lang="pt-BR" dirty="0" smtClean="0"/>
              <a:t> </a:t>
            </a:r>
            <a:r>
              <a:rPr lang="pt-BR" dirty="0" err="1" smtClean="0"/>
              <a:t>CamShift</a:t>
            </a:r>
            <a:r>
              <a:rPr lang="pt-BR" dirty="0" smtClean="0"/>
              <a:t> 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7764872" y="0"/>
                <a:ext cx="4628480" cy="718457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 smtClean="0"/>
                  <a:t>“</a:t>
                </a:r>
                <a:r>
                  <a:rPr lang="pt-BR" dirty="0" err="1"/>
                  <a:t>MeanShift</a:t>
                </a:r>
                <a:r>
                  <a:rPr lang="pt-BR" dirty="0"/>
                  <a:t> nada mais é que um algoritmo que encontra modos em um conjunto de amostras de dados representando uma função de densidade de </a:t>
                </a:r>
                <a:r>
                  <a:rPr lang="pt-BR" dirty="0" smtClean="0"/>
                  <a:t>probabilidade PDF. </a:t>
                </a:r>
                <a:r>
                  <a:rPr lang="pt-BR" dirty="0"/>
                  <a:t>É uma técnica de </a:t>
                </a:r>
                <a:r>
                  <a:rPr lang="pt-BR" dirty="0" err="1"/>
                  <a:t>clustering</a:t>
                </a:r>
                <a:r>
                  <a:rPr lang="pt-BR" dirty="0"/>
                  <a:t> não paramétrica que não requer conhecimento prévio do número de clusters e não restringe a forma dos clusters</a:t>
                </a:r>
                <a:r>
                  <a:rPr lang="pt-BR" dirty="0" smtClean="0"/>
                  <a:t>.”</a:t>
                </a:r>
              </a:p>
              <a:p>
                <a:endParaRPr lang="pt-BR" dirty="0"/>
              </a:p>
              <a:p>
                <a:r>
                  <a:rPr lang="pt-BR" dirty="0"/>
                  <a:t>“Precisamos adaptar o tamanho da janela com tamanho e rotação do </a:t>
                </a:r>
                <a:r>
                  <a:rPr lang="pt-BR" dirty="0" smtClean="0"/>
                  <a:t>alvo. Aplica </a:t>
                </a:r>
                <a:r>
                  <a:rPr lang="pt-BR" dirty="0" err="1"/>
                  <a:t>meanshift</a:t>
                </a:r>
                <a:r>
                  <a:rPr lang="pt-BR" dirty="0"/>
                  <a:t> primeiro. Uma vez que o </a:t>
                </a:r>
                <a:r>
                  <a:rPr lang="pt-BR" dirty="0" err="1"/>
                  <a:t>meanshift</a:t>
                </a:r>
                <a:r>
                  <a:rPr lang="pt-BR" dirty="0"/>
                  <a:t> converge, ele atualiza o tamanho da janela </a:t>
                </a:r>
                <a:r>
                  <a:rPr lang="pt-BR" dirty="0" smtClean="0"/>
                  <a:t>como 2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</m:t>
                            </m:r>
                          </m:e>
                        </m:rad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256</m:t>
                        </m:r>
                      </m:den>
                    </m:f>
                  </m:oMath>
                </a14:m>
                <a:r>
                  <a:rPr lang="pt-BR" dirty="0"/>
                  <a:t> Também calcula a orientação da melhor elipse de encaixe para ela. Novamente, aplica-se o meanshift com a nova janela de pesquisa escalonada e a localização da janela anterior. O processo continua até que a precisão exigida seja atendida.</a:t>
                </a:r>
                <a:endParaRPr lang="pt-BR" dirty="0"/>
              </a:p>
              <a:p>
                <a:r>
                  <a:rPr lang="pt-BR" dirty="0" smtClean="0"/>
                  <a:t> </a:t>
                </a:r>
                <a:r>
                  <a:rPr lang="pt-BR" dirty="0"/>
                  <a:t>É semelhante a </a:t>
                </a:r>
                <a:r>
                  <a:rPr lang="pt-BR" dirty="0" err="1"/>
                  <a:t>meanshift</a:t>
                </a:r>
                <a:r>
                  <a:rPr lang="pt-BR" dirty="0"/>
                  <a:t>, mas retorna um retângulo girado (que é o nosso resultado) e um parâmetro de caixa”</a:t>
                </a:r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64872" y="0"/>
                <a:ext cx="4628480" cy="7184570"/>
              </a:xfrm>
              <a:blipFill>
                <a:blip r:embed="rId2"/>
                <a:stretch>
                  <a:fillRect l="-1054" r="-5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148" y="279160"/>
            <a:ext cx="2685029" cy="628737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77" y="279160"/>
            <a:ext cx="2629957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87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/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Códigos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69853" cy="3907532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337" y="157709"/>
            <a:ext cx="6718663" cy="670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63439"/>
      </p:ext>
    </p:extLst>
  </p:cSld>
  <p:clrMapOvr>
    <a:masterClrMapping/>
  </p:clrMapOvr>
</p:sld>
</file>

<file path=ppt/theme/theme1.xml><?xml version="1.0" encoding="utf-8"?>
<a:theme xmlns:a="http://schemas.openxmlformats.org/drawingml/2006/main" name="Quadr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TM03457475[[fn=Quadro]]</Template>
  <TotalTime>3451</TotalTime>
  <Words>317</Words>
  <Application>Microsoft Office PowerPoint</Application>
  <PresentationFormat>Widescreen</PresentationFormat>
  <Paragraphs>34</Paragraphs>
  <Slides>14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Cambria Math</vt:lpstr>
      <vt:lpstr>Corbel</vt:lpstr>
      <vt:lpstr>Wingdings 2</vt:lpstr>
      <vt:lpstr>Quadro</vt:lpstr>
      <vt:lpstr>Simulação 3D com Vpython e OpenCV</vt:lpstr>
      <vt:lpstr>Criação de Ambiente 3D com Vpython</vt:lpstr>
      <vt:lpstr>Apresentação do PowerPoint</vt:lpstr>
      <vt:lpstr>Algoritmo Lucas Kanade</vt:lpstr>
      <vt:lpstr>Código</vt:lpstr>
      <vt:lpstr>Código</vt:lpstr>
      <vt:lpstr>Controle LK</vt:lpstr>
      <vt:lpstr>Algoritmo Mean-Shift vs CamShift </vt:lpstr>
      <vt:lpstr>     Códigos</vt:lpstr>
      <vt:lpstr>Algoritmo Viola-Jones</vt:lpstr>
      <vt:lpstr>Código</vt:lpstr>
      <vt:lpstr>Ponto central da câmera</vt:lpstr>
      <vt:lpstr>Transformação de Informação do real à simulação     Dificuldades encontradas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Simulação 3D com Vpython e OpenCV</dc:title>
  <dc:creator>samuel amico</dc:creator>
  <cp:lastModifiedBy>samuel amico</cp:lastModifiedBy>
  <cp:revision>10</cp:revision>
  <dcterms:created xsi:type="dcterms:W3CDTF">2019-06-19T01:48:02Z</dcterms:created>
  <dcterms:modified xsi:type="dcterms:W3CDTF">2019-06-21T11:19:23Z</dcterms:modified>
</cp:coreProperties>
</file>